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comments/comment11.xml" ContentType="application/vnd.openxmlformats-officedocument.presentationml.comments+xml"/>
  <Override PartName="/ppt/comments/comment1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59" r:id="rId6"/>
    <p:sldId id="269" r:id="rId7"/>
    <p:sldId id="260" r:id="rId8"/>
    <p:sldId id="271" r:id="rId9"/>
    <p:sldId id="261" r:id="rId10"/>
    <p:sldId id="262" r:id="rId11"/>
    <p:sldId id="275" r:id="rId12"/>
    <p:sldId id="263" r:id="rId13"/>
    <p:sldId id="264" r:id="rId14"/>
    <p:sldId id="265" r:id="rId15"/>
  </p:sldIdLst>
  <p:sldSz cx="12192000" cy="6858000"/>
  <p:notesSz cx="7004050" cy="9290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keres, Nicholas R" initials="SNR" lastIdx="1" clrIdx="0">
    <p:extLst>
      <p:ext uri="{19B8F6BF-5375-455C-9EA6-DF929625EA0E}">
        <p15:presenceInfo xmlns:p15="http://schemas.microsoft.com/office/powerpoint/2012/main" userId="S::nsekeres@dentonisd.org::105014cc-d665-4815-b60f-d0c64af7fe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18-11-11T18:22:35.975" idx="1">
    <p:pos x="10" y="10"/>
    <p:text/>
    <p:extLst>
      <p:ext uri="{C676402C-5697-4E1C-873F-D02D1690AC5C}">
        <p15:threadingInfo xmlns:p15="http://schemas.microsoft.com/office/powerpoint/2012/main" timeZoneBias="3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C0FF4E-155D-482E-BC89-F345D63CD118}" type="datetimeFigureOut">
              <a:rPr lang="en-US" smtClean="0"/>
              <a:t>11/17/2024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3242117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C0FF4E-155D-482E-BC89-F345D63CD118}" type="datetimeFigureOut">
              <a:rPr lang="en-US" smtClean="0"/>
              <a:t>11/17/2024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241937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C0FF4E-155D-482E-BC89-F345D63CD118}" type="datetimeFigureOut">
              <a:rPr lang="en-US" smtClean="0"/>
              <a:t>11/17/2024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2035744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C0FF4E-155D-482E-BC89-F345D63CD118}" type="datetimeFigureOut">
              <a:rPr lang="en-US" smtClean="0"/>
              <a:t>11/17/2024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1795864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C0FF4E-155D-482E-BC89-F345D63CD118}" type="datetimeFigureOut">
              <a:rPr lang="en-US" smtClean="0"/>
              <a:t>11/17/2024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2828607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C0FF4E-155D-482E-BC89-F345D63CD118}" type="datetimeFigureOut">
              <a:rPr lang="en-US" smtClean="0"/>
              <a:t>11/17/2024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1762613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C0FF4E-155D-482E-BC89-F345D63CD118}" type="datetimeFigureOut">
              <a:rPr lang="en-US" smtClean="0"/>
              <a:t>11/17/2024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1968129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C0FF4E-155D-482E-BC89-F345D63CD118}" type="datetimeFigureOut">
              <a:rPr lang="en-US" smtClean="0"/>
              <a:t>11/17/2024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2635169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C0FF4E-155D-482E-BC89-F345D63CD118}" type="datetimeFigureOut">
              <a:rPr lang="en-US" smtClean="0"/>
              <a:t>11/17/2024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3191230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C0FF4E-155D-482E-BC89-F345D63CD118}" type="datetimeFigureOut">
              <a:rPr lang="en-US" smtClean="0"/>
              <a:t>11/17/2024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831128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C0FF4E-155D-482E-BC89-F345D63CD118}" type="datetimeFigureOut">
              <a:rPr lang="en-US" smtClean="0"/>
              <a:t>11/17/2024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0ADE6-F620-4803-AC1C-210AD4AD52BF}" type="slidenum">
              <a:rPr lang="en-US" smtClean="0"/>
              <a:t>‹#›</a:t>
            </a:fld>
            <a:endParaRPr lang="en-US"/>
          </a:p>
        </p:txBody>
      </p:sp>
    </p:spTree>
    <p:extLst>
      <p:ext uri="{BB962C8B-B14F-4D97-AF65-F5344CB8AC3E}">
        <p14:creationId xmlns:p14="http://schemas.microsoft.com/office/powerpoint/2010/main" val="4221642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0FF4E-155D-482E-BC89-F345D63CD118}" type="datetimeFigureOut">
              <a:rPr lang="en-US" smtClean="0"/>
              <a:t>11/17/2024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0ADE6-F620-4803-AC1C-210AD4AD52BF}" type="slidenum">
              <a:rPr lang="en-US" smtClean="0"/>
              <a:t>‹#›</a:t>
            </a:fld>
            <a:endParaRPr lang="en-US"/>
          </a:p>
        </p:txBody>
      </p:sp>
    </p:spTree>
    <p:extLst>
      <p:ext uri="{BB962C8B-B14F-4D97-AF65-F5344CB8AC3E}">
        <p14:creationId xmlns:p14="http://schemas.microsoft.com/office/powerpoint/2010/main" val="115113637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omments" Target="../comments/comment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omments" Target="../comments/comment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p:txBody>
          <a:bodyPr/>
          <a:lstStyle/>
          <a:p>
            <a:r>
              <a:rPr lang="en-US" dirty="0">
                <a:solidFill>
                  <a:schemeClr val="bg1"/>
                </a:solidFill>
                <a:effectLst>
                  <a:outerShdw blurRad="50800" dist="50800" dir="5400000" algn="ctr" rotWithShape="0">
                    <a:schemeClr val="bg1"/>
                  </a:outerShdw>
                </a:effectLst>
              </a:rPr>
              <a:t>VIPERS Basketball        </a:t>
            </a:r>
            <a:br>
              <a:rPr lang="en-US" dirty="0">
                <a:solidFill>
                  <a:schemeClr val="bg1"/>
                </a:solidFill>
                <a:effectLst>
                  <a:outerShdw blurRad="50800" dist="50800" dir="5400000" algn="ctr" rotWithShape="0">
                    <a:schemeClr val="bg1"/>
                  </a:outerShdw>
                </a:effectLst>
              </a:rPr>
            </a:br>
            <a:r>
              <a:rPr lang="en-US" dirty="0">
                <a:solidFill>
                  <a:schemeClr val="bg1"/>
                </a:solidFill>
                <a:effectLst>
                  <a:outerShdw blurRad="50800" dist="50800" dir="5400000" algn="ctr" rotWithShape="0">
                    <a:schemeClr val="bg1"/>
                  </a:outerShdw>
                </a:effectLst>
              </a:rPr>
              <a:t>Standards</a:t>
            </a:r>
          </a:p>
        </p:txBody>
      </p:sp>
      <p:sp>
        <p:nvSpPr>
          <p:cNvPr id="3" name="Subtitle 2">
            <a:extLst>
              <a:ext uri="{FF2B5EF4-FFF2-40B4-BE49-F238E27FC236}">
                <a16:creationId xmlns:a16="http://schemas.microsoft.com/office/drawing/2014/main" id="{C9C0F6AB-B792-4FD7-A797-55ABF756A3B0}"/>
              </a:ext>
            </a:extLst>
          </p:cNvPr>
          <p:cNvSpPr>
            <a:spLocks noGrp="1"/>
          </p:cNvSpPr>
          <p:nvPr>
            <p:ph type="subTitle" idx="1"/>
          </p:nvPr>
        </p:nvSpPr>
        <p:spPr/>
        <p:txBody>
          <a:bodyPr>
            <a:normAutofit/>
          </a:bodyPr>
          <a:lstStyle/>
          <a:p>
            <a:r>
              <a:rPr lang="en-US" sz="4800" dirty="0">
                <a:solidFill>
                  <a:schemeClr val="bg1"/>
                </a:solidFill>
              </a:rPr>
              <a:t>2024-2025</a:t>
            </a:r>
          </a:p>
        </p:txBody>
      </p:sp>
    </p:spTree>
    <p:extLst>
      <p:ext uri="{BB962C8B-B14F-4D97-AF65-F5344CB8AC3E}">
        <p14:creationId xmlns:p14="http://schemas.microsoft.com/office/powerpoint/2010/main" val="299237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Game Day</a:t>
            </a:r>
            <a:endParaRPr lang="en-US" sz="3200" dirty="0"/>
          </a:p>
        </p:txBody>
      </p:sp>
      <p:sp>
        <p:nvSpPr>
          <p:cNvPr id="3" name="TextBox 2">
            <a:extLst>
              <a:ext uri="{FF2B5EF4-FFF2-40B4-BE49-F238E27FC236}">
                <a16:creationId xmlns:a16="http://schemas.microsoft.com/office/drawing/2014/main" id="{777DFA48-CF13-42BA-A4E4-9DB009CDF0F1}"/>
              </a:ext>
            </a:extLst>
          </p:cNvPr>
          <p:cNvSpPr txBox="1"/>
          <p:nvPr/>
        </p:nvSpPr>
        <p:spPr>
          <a:xfrm>
            <a:off x="1409700" y="1308295"/>
            <a:ext cx="10166252" cy="4862870"/>
          </a:xfrm>
          <a:prstGeom prst="rect">
            <a:avLst/>
          </a:prstGeom>
          <a:noFill/>
        </p:spPr>
        <p:txBody>
          <a:bodyPr wrap="square" rtlCol="0">
            <a:spAutoFit/>
          </a:bodyPr>
          <a:lstStyle/>
          <a:p>
            <a:endParaRPr lang="en-US" dirty="0"/>
          </a:p>
          <a:p>
            <a:r>
              <a:rPr lang="en-US" sz="2400" i="1" dirty="0"/>
              <a:t>--</a:t>
            </a:r>
            <a:r>
              <a:rPr lang="en-US" sz="2400" dirty="0"/>
              <a:t>Players will be given a game day schedule they must follow.</a:t>
            </a:r>
          </a:p>
          <a:p>
            <a:endParaRPr lang="en-US" sz="2400" dirty="0"/>
          </a:p>
          <a:p>
            <a:r>
              <a:rPr lang="en-US" sz="2400" dirty="0"/>
              <a:t>--Dress:  Home game/Road game---dress up; no game day Rodriguez polo or Rodriguez basketball t-shirt or Rodriguez basketball hoodie, button down shirt with or without tie and khakis or dress pants, etc.</a:t>
            </a:r>
          </a:p>
          <a:p>
            <a:endParaRPr lang="en-US" sz="2400" dirty="0"/>
          </a:p>
          <a:p>
            <a:r>
              <a:rPr lang="en-US" sz="2400" dirty="0"/>
              <a:t>--Travel:  </a:t>
            </a:r>
          </a:p>
          <a:p>
            <a:r>
              <a:rPr lang="en-US" sz="2400" dirty="0"/>
              <a:t>	</a:t>
            </a:r>
            <a:r>
              <a:rPr lang="en-US" sz="2000" dirty="0"/>
              <a:t>-If a player is horseplaying and or misbehaving in the locker room or is late for a bus departure they are most likely left behind.</a:t>
            </a:r>
          </a:p>
          <a:p>
            <a:endParaRPr lang="en-US" sz="2000" dirty="0"/>
          </a:p>
          <a:p>
            <a:r>
              <a:rPr lang="en-US" sz="2000" dirty="0"/>
              <a:t>-TRAVEL MEALS: (Panda Express, Firehouse, or Canes) for every game that falls on a day of school</a:t>
            </a:r>
          </a:p>
          <a:p>
            <a:endParaRPr lang="en-US" sz="2000" dirty="0"/>
          </a:p>
        </p:txBody>
      </p:sp>
    </p:spTree>
    <p:extLst>
      <p:ext uri="{BB962C8B-B14F-4D97-AF65-F5344CB8AC3E}">
        <p14:creationId xmlns:p14="http://schemas.microsoft.com/office/powerpoint/2010/main" val="2026187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3200" dirty="0"/>
              <a:t>Important changes for 2020</a:t>
            </a:r>
          </a:p>
        </p:txBody>
      </p:sp>
      <p:sp>
        <p:nvSpPr>
          <p:cNvPr id="3" name="TextBox 2">
            <a:extLst>
              <a:ext uri="{FF2B5EF4-FFF2-40B4-BE49-F238E27FC236}">
                <a16:creationId xmlns:a16="http://schemas.microsoft.com/office/drawing/2014/main" id="{777DFA48-CF13-42BA-A4E4-9DB009CDF0F1}"/>
              </a:ext>
            </a:extLst>
          </p:cNvPr>
          <p:cNvSpPr txBox="1"/>
          <p:nvPr/>
        </p:nvSpPr>
        <p:spPr>
          <a:xfrm>
            <a:off x="1203638" y="1462841"/>
            <a:ext cx="10166252" cy="1846659"/>
          </a:xfrm>
          <a:prstGeom prst="rect">
            <a:avLst/>
          </a:prstGeom>
          <a:noFill/>
        </p:spPr>
        <p:txBody>
          <a:bodyPr wrap="square" rtlCol="0">
            <a:spAutoFit/>
          </a:bodyPr>
          <a:lstStyle/>
          <a:p>
            <a:endParaRPr lang="en-US" dirty="0"/>
          </a:p>
          <a:p>
            <a:r>
              <a:rPr lang="en-US" sz="3200" dirty="0"/>
              <a:t>-Covid Spectator policies (home and away)</a:t>
            </a:r>
          </a:p>
          <a:p>
            <a:endParaRPr lang="en-US" sz="3200" dirty="0"/>
          </a:p>
          <a:p>
            <a:r>
              <a:rPr lang="en-US" sz="3200" dirty="0"/>
              <a:t>-Covid Screening: Players and Parent staying safe!</a:t>
            </a:r>
          </a:p>
        </p:txBody>
      </p:sp>
    </p:spTree>
    <p:extLst>
      <p:ext uri="{BB962C8B-B14F-4D97-AF65-F5344CB8AC3E}">
        <p14:creationId xmlns:p14="http://schemas.microsoft.com/office/powerpoint/2010/main" val="1046158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Parent/Coach Communication</a:t>
            </a:r>
            <a:endParaRPr lang="en-US" sz="3200" dirty="0"/>
          </a:p>
        </p:txBody>
      </p:sp>
      <p:sp>
        <p:nvSpPr>
          <p:cNvPr id="3" name="TextBox 2">
            <a:extLst>
              <a:ext uri="{FF2B5EF4-FFF2-40B4-BE49-F238E27FC236}">
                <a16:creationId xmlns:a16="http://schemas.microsoft.com/office/drawing/2014/main" id="{777DFA48-CF13-42BA-A4E4-9DB009CDF0F1}"/>
              </a:ext>
            </a:extLst>
          </p:cNvPr>
          <p:cNvSpPr txBox="1"/>
          <p:nvPr/>
        </p:nvSpPr>
        <p:spPr>
          <a:xfrm>
            <a:off x="1409700" y="1057275"/>
            <a:ext cx="10166252" cy="1815882"/>
          </a:xfrm>
          <a:prstGeom prst="rect">
            <a:avLst/>
          </a:prstGeom>
          <a:noFill/>
        </p:spPr>
        <p:txBody>
          <a:bodyPr wrap="square" rtlCol="0">
            <a:spAutoFit/>
          </a:bodyPr>
          <a:lstStyle/>
          <a:p>
            <a:r>
              <a:rPr lang="en-US" sz="1600" u="sng" dirty="0"/>
              <a:t>Communication You Should Expect From us</a:t>
            </a:r>
            <a:endParaRPr lang="en-US" sz="1600" dirty="0"/>
          </a:p>
          <a:p>
            <a:r>
              <a:rPr lang="en-US" sz="1600" dirty="0"/>
              <a:t>1. Philosophy of the coach.</a:t>
            </a:r>
          </a:p>
          <a:p>
            <a:r>
              <a:rPr lang="en-US" sz="1600" dirty="0"/>
              <a:t>2. Expectations the coach has for the athletes.</a:t>
            </a:r>
          </a:p>
          <a:p>
            <a:r>
              <a:rPr lang="en-US" sz="1600" dirty="0"/>
              <a:t>3. Locations and times of all practices and contests.</a:t>
            </a:r>
          </a:p>
          <a:p>
            <a:r>
              <a:rPr lang="en-US" sz="1600" dirty="0"/>
              <a:t>4. Team requirements, i.e. rules, paperwork, equipment, </a:t>
            </a:r>
            <a:r>
              <a:rPr lang="en-US" sz="1600" dirty="0" err="1"/>
              <a:t>etc</a:t>
            </a:r>
            <a:r>
              <a:rPr lang="en-US" sz="1600" dirty="0"/>
              <a:t> </a:t>
            </a:r>
            <a:r>
              <a:rPr lang="en-US" sz="1600" dirty="0" err="1"/>
              <a:t>etc</a:t>
            </a:r>
            <a:endParaRPr lang="en-US" sz="1600" dirty="0"/>
          </a:p>
          <a:p>
            <a:r>
              <a:rPr lang="en-US" sz="1600" dirty="0"/>
              <a:t>5. Injury procedures</a:t>
            </a:r>
          </a:p>
          <a:p>
            <a:r>
              <a:rPr lang="en-US" sz="1600" dirty="0"/>
              <a:t>6. Reasons for discipline resulting in the denial of your child’s participation</a:t>
            </a:r>
          </a:p>
        </p:txBody>
      </p:sp>
      <p:sp>
        <p:nvSpPr>
          <p:cNvPr id="4" name="Rectangle 3">
            <a:extLst>
              <a:ext uri="{FF2B5EF4-FFF2-40B4-BE49-F238E27FC236}">
                <a16:creationId xmlns:a16="http://schemas.microsoft.com/office/drawing/2014/main" id="{4C8B1C36-C35E-495E-9FF0-FEAEB321E749}"/>
              </a:ext>
            </a:extLst>
          </p:cNvPr>
          <p:cNvSpPr/>
          <p:nvPr/>
        </p:nvSpPr>
        <p:spPr>
          <a:xfrm>
            <a:off x="1409700" y="2994924"/>
            <a:ext cx="6096000" cy="621709"/>
          </a:xfrm>
          <a:prstGeom prst="rect">
            <a:avLst/>
          </a:prstGeom>
        </p:spPr>
        <p:txBody>
          <a:bodyPr>
            <a:spAutoFit/>
          </a:bodyPr>
          <a:lstStyle/>
          <a:p>
            <a:pPr>
              <a:lnSpc>
                <a:spcPct val="115000"/>
              </a:lnSpc>
            </a:pPr>
            <a:r>
              <a:rPr lang="en-US" sz="1600" u="sng" dirty="0">
                <a:latin typeface="Times New Roman" panose="02020603050405020304" pitchFamily="18" charset="0"/>
                <a:ea typeface="Calibri" panose="020F0502020204030204" pitchFamily="34" charset="0"/>
                <a:cs typeface="Times New Roman" panose="02020603050405020304" pitchFamily="18" charset="0"/>
              </a:rPr>
              <a:t>Communication Coaches Expect From Parents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dirty="0">
                <a:latin typeface="Times New Roman" panose="02020603050405020304" pitchFamily="18" charset="0"/>
                <a:ea typeface="Calibri" panose="020F0502020204030204" pitchFamily="34" charset="0"/>
              </a:rPr>
              <a:t>1. Concerns about your son that are expressed directly to the coach </a:t>
            </a:r>
            <a:endParaRPr lang="en-US" sz="1600" dirty="0"/>
          </a:p>
        </p:txBody>
      </p:sp>
      <p:sp>
        <p:nvSpPr>
          <p:cNvPr id="6" name="Rectangle 5">
            <a:extLst>
              <a:ext uri="{FF2B5EF4-FFF2-40B4-BE49-F238E27FC236}">
                <a16:creationId xmlns:a16="http://schemas.microsoft.com/office/drawing/2014/main" id="{7A930555-5BDE-4946-8A1A-56AC43F625D9}"/>
              </a:ext>
            </a:extLst>
          </p:cNvPr>
          <p:cNvSpPr/>
          <p:nvPr/>
        </p:nvSpPr>
        <p:spPr>
          <a:xfrm>
            <a:off x="1409700" y="3769401"/>
            <a:ext cx="6096000" cy="923843"/>
          </a:xfrm>
          <a:prstGeom prst="rect">
            <a:avLst/>
          </a:prstGeom>
        </p:spPr>
        <p:txBody>
          <a:bodyPr>
            <a:spAutoFit/>
          </a:bodyPr>
          <a:lstStyle/>
          <a:p>
            <a:pPr>
              <a:lnSpc>
                <a:spcPct val="115000"/>
              </a:lnSpc>
            </a:pPr>
            <a:r>
              <a:rPr lang="en-US" sz="1600" u="sng" dirty="0">
                <a:latin typeface="Times New Roman" panose="02020603050405020304" pitchFamily="18" charset="0"/>
                <a:ea typeface="Calibri" panose="020F0502020204030204" pitchFamily="34" charset="0"/>
                <a:cs typeface="Times New Roman" panose="02020603050405020304" pitchFamily="18" charset="0"/>
              </a:rPr>
              <a:t>Appropriate concerns to discuss with coaches:</a:t>
            </a:r>
            <a:endParaRPr lang="en-US" sz="1600" u="sng"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600" dirty="0">
                <a:latin typeface="Times New Roman" panose="02020603050405020304" pitchFamily="18" charset="0"/>
                <a:ea typeface="Calibri" panose="020F0502020204030204" pitchFamily="34" charset="0"/>
                <a:cs typeface="Times New Roman" panose="02020603050405020304" pitchFamily="18" charset="0"/>
              </a:rPr>
              <a:t>1. Concerns about your child’s health and behavior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600" dirty="0">
                <a:latin typeface="Times New Roman" panose="02020603050405020304" pitchFamily="18" charset="0"/>
                <a:ea typeface="Calibri" panose="020F0502020204030204" pitchFamily="34" charset="0"/>
                <a:cs typeface="Times New Roman" panose="02020603050405020304" pitchFamily="18" charset="0"/>
              </a:rPr>
              <a:t>2. Ways to help your child.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58F9BBB-D4B7-48D9-B360-EC08AE26C8C7}"/>
              </a:ext>
            </a:extLst>
          </p:cNvPr>
          <p:cNvSpPr/>
          <p:nvPr/>
        </p:nvSpPr>
        <p:spPr>
          <a:xfrm>
            <a:off x="1403252" y="4703147"/>
            <a:ext cx="6440586" cy="923843"/>
          </a:xfrm>
          <a:prstGeom prst="rect">
            <a:avLst/>
          </a:prstGeom>
        </p:spPr>
        <p:txBody>
          <a:bodyPr wrap="square">
            <a:spAutoFit/>
          </a:bodyPr>
          <a:lstStyle/>
          <a:p>
            <a:pPr>
              <a:lnSpc>
                <a:spcPct val="115000"/>
              </a:lnSpc>
            </a:pPr>
            <a:r>
              <a:rPr lang="en-US" sz="1600" u="sng" dirty="0">
                <a:latin typeface="Times New Roman" panose="02020603050405020304" pitchFamily="18" charset="0"/>
                <a:ea typeface="Calibri" panose="020F0502020204030204" pitchFamily="34" charset="0"/>
                <a:cs typeface="Times New Roman" panose="02020603050405020304" pitchFamily="18" charset="0"/>
              </a:rPr>
              <a:t>Issues Not Appropriate For Parents To Discuss With Coach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600" dirty="0">
                <a:latin typeface="Times New Roman" panose="02020603050405020304" pitchFamily="18" charset="0"/>
                <a:ea typeface="Calibri" panose="020F0502020204030204" pitchFamily="34" charset="0"/>
                <a:cs typeface="Times New Roman" panose="02020603050405020304" pitchFamily="18" charset="0"/>
              </a:rPr>
              <a:t>1. Team strategy.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600" dirty="0">
                <a:latin typeface="Times New Roman" panose="02020603050405020304" pitchFamily="18" charset="0"/>
                <a:ea typeface="Calibri" panose="020F0502020204030204" pitchFamily="34" charset="0"/>
                <a:cs typeface="Times New Roman" panose="02020603050405020304" pitchFamily="18" charset="0"/>
              </a:rPr>
              <a:t>2. Other student-athletes.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0318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Parent/Coach Communication</a:t>
            </a:r>
            <a:endParaRPr lang="en-US" sz="3200" dirty="0"/>
          </a:p>
        </p:txBody>
      </p:sp>
      <p:sp>
        <p:nvSpPr>
          <p:cNvPr id="9" name="Title 8">
            <a:extLst>
              <a:ext uri="{FF2B5EF4-FFF2-40B4-BE49-F238E27FC236}">
                <a16:creationId xmlns:a16="http://schemas.microsoft.com/office/drawing/2014/main" id="{683250B2-8C0E-4954-B70D-341B5630DD99}"/>
              </a:ext>
            </a:extLst>
          </p:cNvPr>
          <p:cNvSpPr>
            <a:spLocks noGrp="1"/>
          </p:cNvSpPr>
          <p:nvPr>
            <p:ph type="ctrTitle"/>
          </p:nvPr>
        </p:nvSpPr>
        <p:spPr>
          <a:xfrm>
            <a:off x="1116037" y="4712676"/>
            <a:ext cx="9144000" cy="500589"/>
          </a:xfrm>
        </p:spPr>
        <p:txBody>
          <a:bodyPr>
            <a:normAutofit fontScale="90000"/>
          </a:bodyPr>
          <a:lstStyle/>
          <a:p>
            <a:pPr algn="l"/>
            <a:r>
              <a:rPr lang="en-US" sz="2000" b="1" u="sng" dirty="0"/>
              <a:t>If you have a concern to discuss with a coach:</a:t>
            </a:r>
            <a:br>
              <a:rPr lang="en-US" sz="2000" dirty="0"/>
            </a:br>
            <a:r>
              <a:rPr lang="en-US" sz="2000" dirty="0"/>
              <a:t>-Directly contact the coach to set up a meeting with the coach</a:t>
            </a:r>
            <a:br>
              <a:rPr lang="en-US" sz="2000" dirty="0"/>
            </a:br>
            <a:r>
              <a:rPr lang="en-US" sz="2000" dirty="0"/>
              <a:t>-We do not hold impromptu or unscheduled meetings.  Do not confront a coach directly before or after a game.</a:t>
            </a:r>
            <a:br>
              <a:rPr lang="en-US" sz="2000" dirty="0"/>
            </a:br>
            <a:r>
              <a:rPr lang="en-US" sz="2000" dirty="0"/>
              <a:t>-School administration will not be meeting with parents with athletic concerns who have not followed athletic chain of command.  Coach-Head Coach-Boys Athletics Coordinator</a:t>
            </a:r>
            <a:br>
              <a:rPr lang="en-US" sz="2000" dirty="0"/>
            </a:br>
            <a:br>
              <a:rPr lang="en-US" sz="2000" dirty="0"/>
            </a:br>
            <a:r>
              <a:rPr lang="en-US" sz="2000" b="1" u="sng" dirty="0"/>
              <a:t>Meeting procedure:</a:t>
            </a:r>
            <a:br>
              <a:rPr lang="en-US" sz="2000" dirty="0"/>
            </a:br>
            <a:r>
              <a:rPr lang="en-US" sz="2000" dirty="0"/>
              <a:t>-Athletes must be included.  Parties outside of parents, coaches, and players are not allowed</a:t>
            </a:r>
            <a:br>
              <a:rPr lang="en-US" sz="2000" dirty="0"/>
            </a:br>
            <a:r>
              <a:rPr lang="en-US" sz="2000" dirty="0"/>
              <a:t>-Meetings may be canceled if there is inappropriate behavior, failure to follow procedure, or acknowledgment of lack of resolution </a:t>
            </a:r>
            <a:br>
              <a:rPr lang="en-US" sz="2000" dirty="0"/>
            </a:br>
            <a:br>
              <a:rPr lang="en-US" sz="2000" dirty="0"/>
            </a:br>
            <a:r>
              <a:rPr lang="en-US" sz="2000" b="1" u="sng" dirty="0"/>
              <a:t>Chain of Command:</a:t>
            </a:r>
            <a:br>
              <a:rPr lang="en-US" sz="2000" dirty="0"/>
            </a:br>
            <a:r>
              <a:rPr lang="en-US" sz="2000" dirty="0"/>
              <a:t>-Head Basketball Coach 8</a:t>
            </a:r>
            <a:r>
              <a:rPr lang="en-US" sz="2000" baseline="30000" dirty="0"/>
              <a:t>th</a:t>
            </a:r>
            <a:r>
              <a:rPr lang="en-US" sz="2000" dirty="0"/>
              <a:t> gr (Rramon Fulcher), 7</a:t>
            </a:r>
            <a:r>
              <a:rPr lang="en-US" sz="2000" baseline="30000" dirty="0"/>
              <a:t>th</a:t>
            </a:r>
            <a:r>
              <a:rPr lang="en-US" sz="2000" dirty="0"/>
              <a:t> gr (Kirby Ayres)</a:t>
            </a:r>
            <a:br>
              <a:rPr lang="en-US" sz="2000" dirty="0"/>
            </a:br>
            <a:r>
              <a:rPr lang="en-US" sz="2000" dirty="0"/>
              <a:t>-Campus Athletic  Department Coordinator (Charles Smith)</a:t>
            </a:r>
          </a:p>
        </p:txBody>
      </p:sp>
    </p:spTree>
    <p:extLst>
      <p:ext uri="{BB962C8B-B14F-4D97-AF65-F5344CB8AC3E}">
        <p14:creationId xmlns:p14="http://schemas.microsoft.com/office/powerpoint/2010/main" val="4066555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How to help your son??</a:t>
            </a:r>
            <a:endParaRPr lang="en-US" sz="3200" dirty="0"/>
          </a:p>
        </p:txBody>
      </p:sp>
      <p:sp>
        <p:nvSpPr>
          <p:cNvPr id="9" name="Title 8">
            <a:extLst>
              <a:ext uri="{FF2B5EF4-FFF2-40B4-BE49-F238E27FC236}">
                <a16:creationId xmlns:a16="http://schemas.microsoft.com/office/drawing/2014/main" id="{683250B2-8C0E-4954-B70D-341B5630DD99}"/>
              </a:ext>
            </a:extLst>
          </p:cNvPr>
          <p:cNvSpPr>
            <a:spLocks noGrp="1"/>
          </p:cNvSpPr>
          <p:nvPr>
            <p:ph type="ctrTitle"/>
          </p:nvPr>
        </p:nvSpPr>
        <p:spPr>
          <a:xfrm>
            <a:off x="1409699" y="1439332"/>
            <a:ext cx="8850337" cy="4004205"/>
          </a:xfrm>
        </p:spPr>
        <p:txBody>
          <a:bodyPr>
            <a:normAutofit fontScale="90000"/>
          </a:bodyPr>
          <a:lstStyle/>
          <a:p>
            <a:pPr algn="l"/>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000" dirty="0"/>
            </a:br>
            <a:br>
              <a:rPr lang="en-US" sz="2200" dirty="0"/>
            </a:br>
            <a:r>
              <a:rPr lang="en-US" sz="2200" dirty="0"/>
              <a:t>-Support the entire program </a:t>
            </a:r>
            <a:br>
              <a:rPr lang="en-US" sz="2200" dirty="0"/>
            </a:br>
            <a:br>
              <a:rPr lang="en-US" sz="2200" dirty="0"/>
            </a:br>
            <a:r>
              <a:rPr lang="en-US" sz="2200" dirty="0"/>
              <a:t>-Model appropriate behavior and demeanor (discourage any excuses, display positive treatment of officials)</a:t>
            </a:r>
            <a:br>
              <a:rPr lang="en-US" sz="2200" dirty="0"/>
            </a:br>
            <a:br>
              <a:rPr lang="en-US" sz="2200" dirty="0"/>
            </a:br>
            <a:r>
              <a:rPr lang="en-US" sz="2200" dirty="0"/>
              <a:t>-Focus your conversations with your child on commitment, effort, and being a great teammate.</a:t>
            </a:r>
            <a:br>
              <a:rPr lang="en-US" sz="2200" dirty="0"/>
            </a:br>
            <a:br>
              <a:rPr lang="en-US" sz="2200" dirty="0"/>
            </a:br>
            <a:r>
              <a:rPr lang="en-US" sz="2200" dirty="0"/>
              <a:t>-Preach urgency with their commitment/training, patience with their role. </a:t>
            </a:r>
            <a:br>
              <a:rPr lang="en-US" sz="2200" dirty="0"/>
            </a:br>
            <a:br>
              <a:rPr lang="en-US" sz="2200" dirty="0"/>
            </a:br>
            <a:r>
              <a:rPr lang="en-US" sz="2200" dirty="0"/>
              <a:t>-Encourage your son to speak with his coaches (role, frustrations, anything…)</a:t>
            </a:r>
            <a:br>
              <a:rPr lang="en-US" sz="2200" dirty="0"/>
            </a:br>
            <a:br>
              <a:rPr lang="en-US" sz="2200" dirty="0"/>
            </a:br>
            <a:r>
              <a:rPr lang="en-US" sz="2200" dirty="0"/>
              <a:t>-HELP out - join PTA, promote fundraisers, help with concessions </a:t>
            </a:r>
            <a:r>
              <a:rPr lang="en-US" sz="2200" dirty="0" err="1"/>
              <a:t>etc</a:t>
            </a:r>
            <a:r>
              <a:rPr lang="en-US" sz="2200" dirty="0"/>
              <a:t>….</a:t>
            </a:r>
          </a:p>
        </p:txBody>
      </p:sp>
    </p:spTree>
    <p:extLst>
      <p:ext uri="{BB962C8B-B14F-4D97-AF65-F5344CB8AC3E}">
        <p14:creationId xmlns:p14="http://schemas.microsoft.com/office/powerpoint/2010/main" val="1656339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699" y="1528762"/>
            <a:ext cx="9534525" cy="2480529"/>
          </a:xfrm>
        </p:spPr>
        <p:txBody>
          <a:bodyPr>
            <a:normAutofit fontScale="90000"/>
          </a:bodyPr>
          <a:lstStyle/>
          <a:p>
            <a:br>
              <a:rPr lang="en-US" dirty="0"/>
            </a:br>
            <a:br>
              <a:rPr lang="en-US" dirty="0"/>
            </a:br>
            <a:br>
              <a:rPr lang="en-US" dirty="0"/>
            </a:br>
            <a:r>
              <a:rPr lang="en-US" sz="3600" dirty="0"/>
              <a:t>All communication will be done through </a:t>
            </a:r>
            <a:r>
              <a:rPr lang="en-US" sz="3600" dirty="0" err="1"/>
              <a:t>SportsYou</a:t>
            </a:r>
            <a:br>
              <a:rPr lang="en-US" sz="3600" dirty="0"/>
            </a:br>
            <a:r>
              <a:rPr lang="en-US" sz="3600" dirty="0"/>
              <a:t>7</a:t>
            </a:r>
            <a:r>
              <a:rPr lang="en-US" sz="3600" baseline="30000" dirty="0"/>
              <a:t>th</a:t>
            </a:r>
            <a:r>
              <a:rPr lang="en-US" sz="3600" dirty="0"/>
              <a:t> grade Parent Code:XNXF-735X</a:t>
            </a:r>
            <a:br>
              <a:rPr lang="en-US" sz="3600" dirty="0"/>
            </a:br>
            <a:r>
              <a:rPr lang="en-US" sz="3600" dirty="0"/>
              <a:t>8</a:t>
            </a:r>
            <a:r>
              <a:rPr lang="en-US" sz="3600" baseline="30000" dirty="0"/>
              <a:t>th</a:t>
            </a:r>
            <a:r>
              <a:rPr lang="en-US" sz="3600" dirty="0"/>
              <a:t> grade Parent Code:G8SZ-K52E</a:t>
            </a:r>
            <a:br>
              <a:rPr lang="en-US" sz="3600" dirty="0"/>
            </a:br>
            <a:r>
              <a:rPr lang="en-US" sz="3600" dirty="0"/>
              <a:t>Follow us on Social Media</a:t>
            </a:r>
            <a:br>
              <a:rPr lang="en-US" sz="3600" dirty="0"/>
            </a:br>
            <a:r>
              <a:rPr lang="en-US" sz="3600" dirty="0"/>
              <a:t>Instagram = </a:t>
            </a:r>
            <a:r>
              <a:rPr lang="en-US" sz="3600" dirty="0" err="1"/>
              <a:t>Rmsathletics</a:t>
            </a:r>
            <a:r>
              <a:rPr lang="en-US" sz="3600" dirty="0"/>
              <a:t>_</a:t>
            </a:r>
            <a:br>
              <a:rPr lang="en-US" sz="3600" dirty="0"/>
            </a:br>
            <a:r>
              <a:rPr lang="en-US" sz="3600" dirty="0"/>
              <a:t> X=  @Viperstrength</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6000" dirty="0"/>
              <a:t>Communication to Parents</a:t>
            </a:r>
          </a:p>
        </p:txBody>
      </p:sp>
    </p:spTree>
    <p:extLst>
      <p:ext uri="{BB962C8B-B14F-4D97-AF65-F5344CB8AC3E}">
        <p14:creationId xmlns:p14="http://schemas.microsoft.com/office/powerpoint/2010/main" val="3915560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5400" dirty="0"/>
              <a:t>Practice Rules</a:t>
            </a:r>
          </a:p>
        </p:txBody>
      </p:sp>
      <p:sp>
        <p:nvSpPr>
          <p:cNvPr id="3" name="TextBox 2">
            <a:extLst>
              <a:ext uri="{FF2B5EF4-FFF2-40B4-BE49-F238E27FC236}">
                <a16:creationId xmlns:a16="http://schemas.microsoft.com/office/drawing/2014/main" id="{777DFA48-CF13-42BA-A4E4-9DB009CDF0F1}"/>
              </a:ext>
            </a:extLst>
          </p:cNvPr>
          <p:cNvSpPr txBox="1"/>
          <p:nvPr/>
        </p:nvSpPr>
        <p:spPr>
          <a:xfrm>
            <a:off x="1012874" y="1350498"/>
            <a:ext cx="10166252" cy="4370427"/>
          </a:xfrm>
          <a:prstGeom prst="rect">
            <a:avLst/>
          </a:prstGeom>
          <a:noFill/>
        </p:spPr>
        <p:txBody>
          <a:bodyPr wrap="square" rtlCol="0">
            <a:spAutoFit/>
          </a:bodyPr>
          <a:lstStyle/>
          <a:p>
            <a:r>
              <a:rPr lang="en-US" sz="2800" dirty="0"/>
              <a:t>--All are mandatory</a:t>
            </a:r>
          </a:p>
          <a:p>
            <a:endParaRPr lang="en-US" sz="2800" dirty="0"/>
          </a:p>
          <a:p>
            <a:r>
              <a:rPr lang="en-US" sz="2800" dirty="0"/>
              <a:t>--Players are responsible for notifying their coach as soon as a situation comes up that may cause them to miss or be late</a:t>
            </a:r>
          </a:p>
          <a:p>
            <a:endParaRPr lang="en-US" sz="2800" dirty="0"/>
          </a:p>
          <a:p>
            <a:r>
              <a:rPr lang="en-US" sz="2800" dirty="0"/>
              <a:t>--Misses have consequences</a:t>
            </a:r>
          </a:p>
          <a:p>
            <a:endParaRPr lang="en-US" sz="2800" dirty="0"/>
          </a:p>
          <a:p>
            <a:r>
              <a:rPr lang="en-US" sz="2800" dirty="0"/>
              <a:t>--Multiple unexcused absences can result in suspension or removal</a:t>
            </a:r>
          </a:p>
          <a:p>
            <a:endParaRPr lang="en-US" dirty="0"/>
          </a:p>
          <a:p>
            <a:endParaRPr lang="en-US" dirty="0"/>
          </a:p>
          <a:p>
            <a:endParaRPr lang="en-US" dirty="0"/>
          </a:p>
        </p:txBody>
      </p:sp>
    </p:spTree>
    <p:extLst>
      <p:ext uri="{BB962C8B-B14F-4D97-AF65-F5344CB8AC3E}">
        <p14:creationId xmlns:p14="http://schemas.microsoft.com/office/powerpoint/2010/main" val="1727638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5400" dirty="0"/>
              <a:t>Practice Rules (continued)</a:t>
            </a:r>
          </a:p>
        </p:txBody>
      </p:sp>
      <p:sp>
        <p:nvSpPr>
          <p:cNvPr id="3" name="TextBox 2">
            <a:extLst>
              <a:ext uri="{FF2B5EF4-FFF2-40B4-BE49-F238E27FC236}">
                <a16:creationId xmlns:a16="http://schemas.microsoft.com/office/drawing/2014/main" id="{777DFA48-CF13-42BA-A4E4-9DB009CDF0F1}"/>
              </a:ext>
            </a:extLst>
          </p:cNvPr>
          <p:cNvSpPr txBox="1"/>
          <p:nvPr/>
        </p:nvSpPr>
        <p:spPr>
          <a:xfrm>
            <a:off x="1012874" y="1350498"/>
            <a:ext cx="10166252" cy="4370427"/>
          </a:xfrm>
          <a:prstGeom prst="rect">
            <a:avLst/>
          </a:prstGeom>
          <a:noFill/>
        </p:spPr>
        <p:txBody>
          <a:bodyPr wrap="square" rtlCol="0">
            <a:spAutoFit/>
          </a:bodyPr>
          <a:lstStyle/>
          <a:p>
            <a:endParaRPr lang="en-US" dirty="0"/>
          </a:p>
          <a:p>
            <a:r>
              <a:rPr lang="en-US" sz="2800" dirty="0"/>
              <a:t>--Injury, emergency, and illness are the only reasons to not participate in a workout.  </a:t>
            </a:r>
          </a:p>
          <a:p>
            <a:endParaRPr lang="en-US" sz="2800" dirty="0"/>
          </a:p>
          <a:p>
            <a:r>
              <a:rPr lang="en-US" sz="2800" dirty="0"/>
              <a:t>--The coaching staff will determine if an absence is excusable.  </a:t>
            </a:r>
          </a:p>
          <a:p>
            <a:endParaRPr lang="en-US" sz="2800" dirty="0"/>
          </a:p>
          <a:p>
            <a:r>
              <a:rPr lang="en-US" sz="2800" dirty="0"/>
              <a:t>--Practices are closed to public</a:t>
            </a:r>
          </a:p>
          <a:p>
            <a:endParaRPr lang="en-US" sz="2800" dirty="0"/>
          </a:p>
          <a:p>
            <a:r>
              <a:rPr lang="en-US" sz="2800" dirty="0"/>
              <a:t>--Practices will not go past the posted practice time.  </a:t>
            </a:r>
          </a:p>
          <a:p>
            <a:endParaRPr lang="en-US" dirty="0"/>
          </a:p>
          <a:p>
            <a:endParaRPr lang="en-US" dirty="0"/>
          </a:p>
        </p:txBody>
      </p:sp>
    </p:spTree>
    <p:extLst>
      <p:ext uri="{BB962C8B-B14F-4D97-AF65-F5344CB8AC3E}">
        <p14:creationId xmlns:p14="http://schemas.microsoft.com/office/powerpoint/2010/main" val="1122513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Academic Rules</a:t>
            </a:r>
            <a:endParaRPr lang="en-US" sz="3200" dirty="0"/>
          </a:p>
        </p:txBody>
      </p:sp>
      <p:sp>
        <p:nvSpPr>
          <p:cNvPr id="3" name="TextBox 2">
            <a:extLst>
              <a:ext uri="{FF2B5EF4-FFF2-40B4-BE49-F238E27FC236}">
                <a16:creationId xmlns:a16="http://schemas.microsoft.com/office/drawing/2014/main" id="{777DFA48-CF13-42BA-A4E4-9DB009CDF0F1}"/>
              </a:ext>
            </a:extLst>
          </p:cNvPr>
          <p:cNvSpPr txBox="1"/>
          <p:nvPr/>
        </p:nvSpPr>
        <p:spPr>
          <a:xfrm>
            <a:off x="1409700" y="1308295"/>
            <a:ext cx="10166252" cy="3816429"/>
          </a:xfrm>
          <a:prstGeom prst="rect">
            <a:avLst/>
          </a:prstGeom>
          <a:noFill/>
        </p:spPr>
        <p:txBody>
          <a:bodyPr wrap="square" rtlCol="0">
            <a:spAutoFit/>
          </a:bodyPr>
          <a:lstStyle/>
          <a:p>
            <a:endParaRPr lang="en-US" sz="2800" dirty="0"/>
          </a:p>
          <a:p>
            <a:r>
              <a:rPr lang="en-US" sz="2800" i="1" dirty="0"/>
              <a:t>Academics:</a:t>
            </a:r>
          </a:p>
          <a:p>
            <a:endParaRPr lang="en-US" sz="2800" dirty="0"/>
          </a:p>
          <a:p>
            <a:r>
              <a:rPr lang="en-US" sz="2800" dirty="0"/>
              <a:t>--</a:t>
            </a:r>
            <a:r>
              <a:rPr lang="en-US" sz="2800" dirty="0" err="1"/>
              <a:t>BiWeekly</a:t>
            </a:r>
            <a:r>
              <a:rPr lang="en-US" sz="2800" dirty="0"/>
              <a:t> grade checks on Wednesday.  Consequences are given for all failures.</a:t>
            </a:r>
          </a:p>
          <a:p>
            <a:endParaRPr lang="en-US" sz="2800" dirty="0"/>
          </a:p>
          <a:p>
            <a:r>
              <a:rPr lang="en-US" sz="2800" dirty="0"/>
              <a:t>--Tutorials are mandatory for grades below 69 and need to be attended opposite practice times</a:t>
            </a:r>
          </a:p>
          <a:p>
            <a:endParaRPr lang="en-US" dirty="0"/>
          </a:p>
        </p:txBody>
      </p:sp>
    </p:spTree>
    <p:extLst>
      <p:ext uri="{BB962C8B-B14F-4D97-AF65-F5344CB8AC3E}">
        <p14:creationId xmlns:p14="http://schemas.microsoft.com/office/powerpoint/2010/main" val="317086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Behavior Rules</a:t>
            </a:r>
            <a:endParaRPr lang="en-US" sz="3200" dirty="0"/>
          </a:p>
        </p:txBody>
      </p:sp>
      <p:sp>
        <p:nvSpPr>
          <p:cNvPr id="3" name="TextBox 2">
            <a:extLst>
              <a:ext uri="{FF2B5EF4-FFF2-40B4-BE49-F238E27FC236}">
                <a16:creationId xmlns:a16="http://schemas.microsoft.com/office/drawing/2014/main" id="{777DFA48-CF13-42BA-A4E4-9DB009CDF0F1}"/>
              </a:ext>
            </a:extLst>
          </p:cNvPr>
          <p:cNvSpPr txBox="1"/>
          <p:nvPr/>
        </p:nvSpPr>
        <p:spPr>
          <a:xfrm>
            <a:off x="1409700" y="1308295"/>
            <a:ext cx="10166252" cy="4247317"/>
          </a:xfrm>
          <a:prstGeom prst="rect">
            <a:avLst/>
          </a:prstGeom>
          <a:noFill/>
        </p:spPr>
        <p:txBody>
          <a:bodyPr wrap="square" rtlCol="0">
            <a:spAutoFit/>
          </a:bodyPr>
          <a:lstStyle/>
          <a:p>
            <a:endParaRPr lang="en-US" dirty="0"/>
          </a:p>
          <a:p>
            <a:r>
              <a:rPr lang="en-US" sz="2800" dirty="0"/>
              <a:t>--We don’t allow profanity and outward displays of temper.  We redirect all pouting and frustration.  We don’t allow questioning of officials or antagonizing of opponents.  We constantly preach team over individual and what you can control over what you can’t.</a:t>
            </a:r>
          </a:p>
          <a:p>
            <a:endParaRPr lang="en-US" sz="2800" dirty="0"/>
          </a:p>
          <a:p>
            <a:r>
              <a:rPr lang="en-US" sz="2800" dirty="0"/>
              <a:t>--We expect players remain singularly focused on our task</a:t>
            </a:r>
          </a:p>
          <a:p>
            <a:endParaRPr lang="en-US" sz="2800" dirty="0"/>
          </a:p>
          <a:p>
            <a:r>
              <a:rPr lang="en-US" sz="2800" dirty="0"/>
              <a:t>--We require all players to maintain their social media accounts in an unquestionably school appropriate manner.</a:t>
            </a:r>
          </a:p>
        </p:txBody>
      </p:sp>
    </p:spTree>
    <p:extLst>
      <p:ext uri="{BB962C8B-B14F-4D97-AF65-F5344CB8AC3E}">
        <p14:creationId xmlns:p14="http://schemas.microsoft.com/office/powerpoint/2010/main" val="2871547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OFF COURT DISCIPLINE</a:t>
            </a:r>
            <a:endParaRPr lang="en-US" sz="3200" dirty="0"/>
          </a:p>
        </p:txBody>
      </p:sp>
      <p:sp>
        <p:nvSpPr>
          <p:cNvPr id="3" name="TextBox 2">
            <a:extLst>
              <a:ext uri="{FF2B5EF4-FFF2-40B4-BE49-F238E27FC236}">
                <a16:creationId xmlns:a16="http://schemas.microsoft.com/office/drawing/2014/main" id="{777DFA48-CF13-42BA-A4E4-9DB009CDF0F1}"/>
              </a:ext>
            </a:extLst>
          </p:cNvPr>
          <p:cNvSpPr txBox="1"/>
          <p:nvPr/>
        </p:nvSpPr>
        <p:spPr>
          <a:xfrm>
            <a:off x="1409700" y="1308295"/>
            <a:ext cx="10166252" cy="3693319"/>
          </a:xfrm>
          <a:prstGeom prst="rect">
            <a:avLst/>
          </a:prstGeom>
          <a:noFill/>
        </p:spPr>
        <p:txBody>
          <a:bodyPr wrap="square" rtlCol="0">
            <a:spAutoFit/>
          </a:bodyPr>
          <a:lstStyle/>
          <a:p>
            <a:r>
              <a:rPr lang="en-US" sz="2400" i="1" dirty="0"/>
              <a:t>Off Court discipline: </a:t>
            </a:r>
          </a:p>
          <a:p>
            <a:r>
              <a:rPr lang="en-US" dirty="0"/>
              <a:t>--Teacher complaints, insubordination, and misbehaviors result in progressing consequences such as extra conditioning and or game suspensions.</a:t>
            </a:r>
          </a:p>
          <a:p>
            <a:endParaRPr lang="en-US" dirty="0"/>
          </a:p>
          <a:p>
            <a:r>
              <a:rPr lang="en-US" sz="2400" i="1" dirty="0"/>
              <a:t>Serious offenses such as arrests, alcohol/drug use:</a:t>
            </a:r>
            <a:endParaRPr lang="en-US" sz="2400" dirty="0"/>
          </a:p>
          <a:p>
            <a:r>
              <a:rPr lang="en-US" dirty="0"/>
              <a:t>--Suspension for period of time determined by coaches and administration</a:t>
            </a:r>
          </a:p>
          <a:p>
            <a:endParaRPr lang="en-US" dirty="0"/>
          </a:p>
          <a:p>
            <a:r>
              <a:rPr lang="en-US" sz="2400" i="1" dirty="0"/>
              <a:t>ISS:</a:t>
            </a:r>
          </a:p>
          <a:p>
            <a:r>
              <a:rPr lang="en-US" dirty="0"/>
              <a:t>-First offense:  Physical workout, loss of playing time</a:t>
            </a:r>
          </a:p>
          <a:p>
            <a:r>
              <a:rPr lang="en-US" dirty="0"/>
              <a:t>-Second offense: Physical workout, demotion/suspension</a:t>
            </a:r>
          </a:p>
          <a:p>
            <a:r>
              <a:rPr lang="en-US" dirty="0"/>
              <a:t>-Third offense: Physical workout, indefinite suspension determined by coaches and administration</a:t>
            </a:r>
          </a:p>
          <a:p>
            <a:endParaRPr lang="en-US" dirty="0"/>
          </a:p>
        </p:txBody>
      </p:sp>
    </p:spTree>
    <p:extLst>
      <p:ext uri="{BB962C8B-B14F-4D97-AF65-F5344CB8AC3E}">
        <p14:creationId xmlns:p14="http://schemas.microsoft.com/office/powerpoint/2010/main" val="775304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ON COURT DISCIPLINE</a:t>
            </a:r>
            <a:endParaRPr lang="en-US" sz="3200" dirty="0"/>
          </a:p>
        </p:txBody>
      </p:sp>
      <p:sp>
        <p:nvSpPr>
          <p:cNvPr id="3" name="TextBox 2">
            <a:extLst>
              <a:ext uri="{FF2B5EF4-FFF2-40B4-BE49-F238E27FC236}">
                <a16:creationId xmlns:a16="http://schemas.microsoft.com/office/drawing/2014/main" id="{777DFA48-CF13-42BA-A4E4-9DB009CDF0F1}"/>
              </a:ext>
            </a:extLst>
          </p:cNvPr>
          <p:cNvSpPr txBox="1"/>
          <p:nvPr/>
        </p:nvSpPr>
        <p:spPr>
          <a:xfrm>
            <a:off x="1409700" y="1308295"/>
            <a:ext cx="10166252" cy="2800767"/>
          </a:xfrm>
          <a:prstGeom prst="rect">
            <a:avLst/>
          </a:prstGeom>
          <a:noFill/>
        </p:spPr>
        <p:txBody>
          <a:bodyPr wrap="square" rtlCol="0">
            <a:spAutoFit/>
          </a:bodyPr>
          <a:lstStyle/>
          <a:p>
            <a:r>
              <a:rPr lang="en-US" sz="2800" i="1" dirty="0"/>
              <a:t>Practice/Game demeanor:</a:t>
            </a:r>
          </a:p>
          <a:p>
            <a:r>
              <a:rPr lang="en-US" sz="2800" dirty="0"/>
              <a:t>-Constant expectations</a:t>
            </a:r>
          </a:p>
          <a:p>
            <a:endParaRPr lang="en-US" sz="2800" dirty="0"/>
          </a:p>
          <a:p>
            <a:r>
              <a:rPr lang="en-US" sz="2800" i="1" dirty="0"/>
              <a:t>Technical fouls:</a:t>
            </a:r>
          </a:p>
          <a:p>
            <a:r>
              <a:rPr lang="en-US" sz="2800" dirty="0"/>
              <a:t>-Game suspensions for behavior related technical fouls</a:t>
            </a:r>
          </a:p>
          <a:p>
            <a:endParaRPr lang="en-US" dirty="0"/>
          </a:p>
          <a:p>
            <a:endParaRPr lang="en-US" dirty="0"/>
          </a:p>
        </p:txBody>
      </p:sp>
    </p:spTree>
    <p:extLst>
      <p:ext uri="{BB962C8B-B14F-4D97-AF65-F5344CB8AC3E}">
        <p14:creationId xmlns:p14="http://schemas.microsoft.com/office/powerpoint/2010/main" val="3166071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648BB-1055-4E14-81CC-A01C29DDD871}"/>
              </a:ext>
            </a:extLst>
          </p:cNvPr>
          <p:cNvSpPr>
            <a:spLocks noGrp="1"/>
          </p:cNvSpPr>
          <p:nvPr>
            <p:ph type="ctrTitle"/>
          </p:nvPr>
        </p:nvSpPr>
        <p:spPr>
          <a:xfrm>
            <a:off x="1409700" y="2560320"/>
            <a:ext cx="9144000" cy="2729132"/>
          </a:xfrm>
        </p:spPr>
        <p:txBody>
          <a:bodyPr>
            <a:normAutofit fontScale="90000"/>
          </a:bodyPr>
          <a:lstStyle/>
          <a:p>
            <a:pPr algn="l"/>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dirty="0"/>
            </a:br>
            <a:br>
              <a:rPr lang="en-US" sz="3600" dirty="0"/>
            </a:br>
            <a:r>
              <a:rPr lang="en-US" sz="3600" dirty="0"/>
              <a:t> </a:t>
            </a:r>
          </a:p>
        </p:txBody>
      </p:sp>
      <p:sp>
        <p:nvSpPr>
          <p:cNvPr id="5" name="Subtitle 4">
            <a:extLst>
              <a:ext uri="{FF2B5EF4-FFF2-40B4-BE49-F238E27FC236}">
                <a16:creationId xmlns:a16="http://schemas.microsoft.com/office/drawing/2014/main" id="{3E6B5DE5-A8B7-4B71-B4FD-48A3886918F0}"/>
              </a:ext>
            </a:extLst>
          </p:cNvPr>
          <p:cNvSpPr>
            <a:spLocks noGrp="1"/>
          </p:cNvSpPr>
          <p:nvPr>
            <p:ph type="subTitle" idx="1"/>
          </p:nvPr>
        </p:nvSpPr>
        <p:spPr>
          <a:xfrm>
            <a:off x="1409700" y="386556"/>
            <a:ext cx="9144000" cy="670719"/>
          </a:xfrm>
          <a:solidFill>
            <a:schemeClr val="tx1">
              <a:lumMod val="50000"/>
            </a:schemeClr>
          </a:solidFill>
        </p:spPr>
        <p:txBody>
          <a:bodyPr>
            <a:noAutofit/>
          </a:bodyPr>
          <a:lstStyle/>
          <a:p>
            <a:r>
              <a:rPr lang="en-US" sz="4800" dirty="0"/>
              <a:t>INJURIES</a:t>
            </a:r>
            <a:endParaRPr lang="en-US" sz="3200" dirty="0"/>
          </a:p>
        </p:txBody>
      </p:sp>
      <p:sp>
        <p:nvSpPr>
          <p:cNvPr id="3" name="TextBox 2">
            <a:extLst>
              <a:ext uri="{FF2B5EF4-FFF2-40B4-BE49-F238E27FC236}">
                <a16:creationId xmlns:a16="http://schemas.microsoft.com/office/drawing/2014/main" id="{777DFA48-CF13-42BA-A4E4-9DB009CDF0F1}"/>
              </a:ext>
            </a:extLst>
          </p:cNvPr>
          <p:cNvSpPr txBox="1"/>
          <p:nvPr/>
        </p:nvSpPr>
        <p:spPr>
          <a:xfrm>
            <a:off x="1409700" y="1308295"/>
            <a:ext cx="10166252" cy="4339650"/>
          </a:xfrm>
          <a:prstGeom prst="rect">
            <a:avLst/>
          </a:prstGeom>
          <a:noFill/>
        </p:spPr>
        <p:txBody>
          <a:bodyPr wrap="square" rtlCol="0">
            <a:spAutoFit/>
          </a:bodyPr>
          <a:lstStyle/>
          <a:p>
            <a:endParaRPr lang="en-US" dirty="0"/>
          </a:p>
          <a:p>
            <a:r>
              <a:rPr lang="en-US" sz="2400" i="1" dirty="0"/>
              <a:t>--</a:t>
            </a:r>
            <a:r>
              <a:rPr lang="en-US" sz="2400" dirty="0"/>
              <a:t>Coaches and campus trainers need to know right away.  Use our trainers first.</a:t>
            </a:r>
          </a:p>
          <a:p>
            <a:endParaRPr lang="en-US" sz="2400" dirty="0"/>
          </a:p>
          <a:p>
            <a:r>
              <a:rPr lang="en-US" sz="2400" dirty="0"/>
              <a:t>--Let the coaches know before you go to a doctor.  Its important we find out what your son can do not just what he can’t do.   </a:t>
            </a:r>
          </a:p>
          <a:p>
            <a:endParaRPr lang="en-US" sz="2400" dirty="0"/>
          </a:p>
          <a:p>
            <a:r>
              <a:rPr lang="en-US" sz="2400" dirty="0"/>
              <a:t>--Injured players must be at designated treatment times.</a:t>
            </a:r>
          </a:p>
          <a:p>
            <a:endParaRPr lang="en-US" sz="2400" dirty="0"/>
          </a:p>
          <a:p>
            <a:r>
              <a:rPr lang="en-US" sz="2400" dirty="0"/>
              <a:t>--Injured players must still attend practices, doing as much as they are physically allowed to do so</a:t>
            </a:r>
          </a:p>
          <a:p>
            <a:endParaRPr lang="en-US" sz="2400" dirty="0"/>
          </a:p>
          <a:p>
            <a:endParaRPr lang="en-US" dirty="0"/>
          </a:p>
        </p:txBody>
      </p:sp>
    </p:spTree>
    <p:extLst>
      <p:ext uri="{BB962C8B-B14F-4D97-AF65-F5344CB8AC3E}">
        <p14:creationId xmlns:p14="http://schemas.microsoft.com/office/powerpoint/2010/main" val="28464073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2821</TotalTime>
  <Words>1115</Words>
  <Application>Microsoft Office PowerPoint</Application>
  <PresentationFormat>Widescreen</PresentationFormat>
  <Paragraphs>107</Paragraphs>
  <Slides>14</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VIPERS Basketball         Standards</vt:lpstr>
      <vt:lpstr>   All communication will be done through SportsYou 7th grade Parent Code:XNXF-735X 8th grade Parent Code:G8SZ-K52E Follow us on Social Media Instagram = Rmsathletics_  X=  @Viperstrength</vt:lpstr>
      <vt:lpstr>              </vt:lpstr>
      <vt:lpstr>              </vt:lpstr>
      <vt:lpstr>              </vt:lpstr>
      <vt:lpstr>              </vt:lpstr>
      <vt:lpstr>              </vt:lpstr>
      <vt:lpstr>              </vt:lpstr>
      <vt:lpstr>              </vt:lpstr>
      <vt:lpstr>              </vt:lpstr>
      <vt:lpstr>              </vt:lpstr>
      <vt:lpstr>              </vt:lpstr>
      <vt:lpstr>If you have a concern to discuss with a coach: -Directly contact the coach to set up a meeting with the coach -We do not hold impromptu or unscheduled meetings.  Do not confront a coach directly before or after a game. -School administration will not be meeting with parents with athletic concerns who have not followed athletic chain of command.  Coach-Head Coach-Boys Athletics Coordinator  Meeting procedure: -Athletes must be included.  Parties outside of parents, coaches, and players are not allowed -Meetings may be canceled if there is inappropriate behavior, failure to follow procedure, or acknowledgment of lack of resolution   Chain of Command: -Head Basketball Coach 8th gr (Rramon Fulcher), 7th gr (Kirby Ayres) -Campus Athletic  Department Coordinator (Charles Smith)</vt:lpstr>
      <vt:lpstr>            -Support the entire program   -Model appropriate behavior and demeanor (discourage any excuses, display positive treatment of officials)  -Focus your conversations with your child on commitment, effort, and being a great teammate.  -Preach urgency with their commitment/training, patience with their role.   -Encourage your son to speak with his coaches (role, frustrations, anything…)  -HELP out - join PTA, promote fundraisers, help with concessions etc….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Braswell Basketball        Parent Meeting</dc:title>
  <dc:creator>Sekeres, Nicholas R</dc:creator>
  <cp:lastModifiedBy>Smith, Charles</cp:lastModifiedBy>
  <cp:revision>58</cp:revision>
  <cp:lastPrinted>2020-11-08T21:34:27Z</cp:lastPrinted>
  <dcterms:created xsi:type="dcterms:W3CDTF">2018-11-12T00:06:20Z</dcterms:created>
  <dcterms:modified xsi:type="dcterms:W3CDTF">2024-11-18T03:05:28Z</dcterms:modified>
</cp:coreProperties>
</file>